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4"/>
  </p:notesMasterIdLst>
  <p:handoutMasterIdLst>
    <p:handoutMasterId r:id="rId15"/>
  </p:handoutMasterIdLst>
  <p:sldIdLst>
    <p:sldId id="330" r:id="rId2"/>
    <p:sldId id="329" r:id="rId3"/>
    <p:sldId id="326" r:id="rId4"/>
    <p:sldId id="320" r:id="rId5"/>
    <p:sldId id="324" r:id="rId6"/>
    <p:sldId id="302" r:id="rId7"/>
    <p:sldId id="292" r:id="rId8"/>
    <p:sldId id="293" r:id="rId9"/>
    <p:sldId id="328" r:id="rId10"/>
    <p:sldId id="291" r:id="rId11"/>
    <p:sldId id="299" r:id="rId12"/>
    <p:sldId id="314" r:id="rId1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CCCC"/>
    <a:srgbClr val="996600"/>
    <a:srgbClr val="000066"/>
    <a:srgbClr val="00FF00"/>
    <a:srgbClr val="66FFFF"/>
    <a:srgbClr val="FF9900"/>
    <a:srgbClr val="33CC33"/>
    <a:srgbClr val="99FF66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63" autoAdjust="0"/>
    <p:restoredTop sz="94629" autoAdjust="0"/>
  </p:normalViewPr>
  <p:slideViewPr>
    <p:cSldViewPr>
      <p:cViewPr>
        <p:scale>
          <a:sx n="93" d="100"/>
          <a:sy n="93" d="100"/>
        </p:scale>
        <p:origin x="-245" y="-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8"/>
            <c:spPr>
              <a:solidFill>
                <a:srgbClr val="FF9900"/>
              </a:solidFill>
            </c:spPr>
          </c:dPt>
          <c:dPt>
            <c:idx val="1"/>
            <c:bubble3D val="0"/>
            <c:explosion val="6"/>
            <c:spPr>
              <a:solidFill>
                <a:srgbClr val="FFCCCC"/>
              </a:solidFill>
            </c:spPr>
          </c:dPt>
          <c:dPt>
            <c:idx val="2"/>
            <c:bubble3D val="0"/>
            <c:explosion val="14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explosion val="11"/>
            <c:spPr>
              <a:solidFill>
                <a:srgbClr val="66FFFF"/>
              </a:solidFill>
            </c:spPr>
          </c:dPt>
          <c:dLbls>
            <c:dLbl>
              <c:idx val="0"/>
              <c:layout>
                <c:manualLayout>
                  <c:x val="-9.4983959258299153E-2"/>
                  <c:y val="-6.9821704692192677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1800" b="1" i="0" u="none" strike="noStrike" kern="1200" baseline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500" dirty="0" smtClean="0"/>
                      <a:t>автономные учреждения</a:t>
                    </a:r>
                    <a:r>
                      <a:rPr lang="ru-RU" sz="1600" dirty="0" smtClean="0">
                        <a:solidFill>
                          <a:srgbClr val="002060"/>
                        </a:solidFill>
                      </a:rPr>
                      <a:t>125</a:t>
                    </a:r>
                    <a:endParaRPr lang="ru-RU" sz="1600" dirty="0">
                      <a:solidFill>
                        <a:srgbClr val="00206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390613662953773E-2"/>
                  <c:y val="7.0185735282600664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1800" b="1" i="0" u="none" strike="noStrike" kern="1200" baseline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500" dirty="0" smtClean="0"/>
                      <a:t>бюджетные учреждения</a:t>
                    </a:r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131</a:t>
                    </a:r>
                    <a:endParaRPr lang="ru-RU" dirty="0">
                      <a:solidFill>
                        <a:srgbClr val="00206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0037802566345872"/>
                  <c:y val="-7.9272249071090914E-2"/>
                </c:manualLayout>
              </c:layout>
              <c:tx>
                <c:rich>
                  <a:bodyPr/>
                  <a:lstStyle/>
                  <a:p>
                    <a:r>
                      <a:rPr lang="ru-RU" sz="1500" b="1" i="0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казенные учреждения </a:t>
                    </a:r>
                  </a:p>
                  <a:p>
                    <a:r>
                      <a:rPr lang="ru-RU" i="0" dirty="0" smtClean="0">
                        <a:solidFill>
                          <a:srgbClr val="002060"/>
                        </a:solidFill>
                      </a:rPr>
                      <a:t>170</a:t>
                    </a:r>
                    <a:endParaRPr lang="ru-RU" i="0" dirty="0">
                      <a:solidFill>
                        <a:srgbClr val="00206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267429819183331E-2"/>
                  <c:y val="-8.473557582855093E-4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1800" b="1" i="0" u="none" strike="noStrike" kern="1200" baseline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500" dirty="0"/>
                      <a:t>прочие </a:t>
                    </a:r>
                    <a:r>
                      <a:rPr lang="ru-RU" sz="1500" dirty="0" smtClean="0"/>
                      <a:t>учреждения</a:t>
                    </a:r>
                  </a:p>
                  <a:p>
                    <a:pPr algn="ctr" rtl="0">
                      <a:defRPr lang="ru-RU" sz="1800" b="1" i="0" u="none" strike="noStrike" kern="1200" baseline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40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1">
                    <a:solidFill>
                      <a:srgbClr val="0000CC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Автономные учреждения</c:v>
                </c:pt>
                <c:pt idx="1">
                  <c:v>бюджетные учреждения</c:v>
                </c:pt>
                <c:pt idx="2">
                  <c:v>казенные учреждения</c:v>
                </c:pt>
                <c:pt idx="3">
                  <c:v>прочие учреждения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125</c:v>
                </c:pt>
                <c:pt idx="1">
                  <c:v>131</c:v>
                </c:pt>
                <c:pt idx="2">
                  <c:v>170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8.2740817918367598E-2"/>
          <c:w val="0.93171858377988448"/>
          <c:h val="0.81997369634652506"/>
        </c:manualLayout>
      </c:layout>
      <c:lineChart>
        <c:grouping val="standard"/>
        <c:varyColors val="0"/>
        <c:ser>
          <c:idx val="0"/>
          <c:order val="0"/>
          <c:tx>
            <c:strRef>
              <c:f>Лист2!$A$24</c:f>
              <c:strCache>
                <c:ptCount val="1"/>
                <c:pt idx="0">
                  <c:v>Доходы от  управления имуществом</c:v>
                </c:pt>
              </c:strCache>
            </c:strRef>
          </c:tx>
          <c:spPr>
            <a:ln w="57143">
              <a:solidFill>
                <a:srgbClr val="C00000"/>
              </a:solidFill>
            </a:ln>
          </c:spPr>
          <c:marker>
            <c:spPr>
              <a:ln w="57143"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6.6933997697782629E-3"/>
                  <c:y val="5.775644638780185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597965834229542E-2"/>
                  <c:y val="-5.4983745253101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407409014289953E-2"/>
                  <c:y val="-6.36085972232593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984129738782871E-2"/>
                  <c:y val="-5.78259974756903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Лист2!$B$23:$C$23</c:f>
              <c:strCache>
                <c:ptCount val="2"/>
                <c:pt idx="0">
                  <c:v>факт 2013 года</c:v>
                </c:pt>
                <c:pt idx="1">
                  <c:v>факт  2014 год</c:v>
                </c:pt>
              </c:strCache>
            </c:strRef>
          </c:cat>
          <c:val>
            <c:numRef>
              <c:f>Лист2!$B$24:$C$24</c:f>
              <c:numCache>
                <c:formatCode>0.0</c:formatCode>
                <c:ptCount val="2"/>
                <c:pt idx="0">
                  <c:v>88.7881</c:v>
                </c:pt>
                <c:pt idx="1">
                  <c:v>173.96789999999999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Лист2!$A$25</c:f>
              <c:strCache>
                <c:ptCount val="1"/>
                <c:pt idx="0">
                  <c:v>Расходы на управление имуществом</c:v>
                </c:pt>
              </c:strCache>
            </c:strRef>
          </c:tx>
          <c:spPr>
            <a:ln w="57143"/>
          </c:spPr>
          <c:marker>
            <c:spPr>
              <a:ln w="57143"/>
            </c:spPr>
          </c:marker>
          <c:dLbls>
            <c:dLbl>
              <c:idx val="0"/>
              <c:layout>
                <c:manualLayout>
                  <c:x val="2.5497327590394826E-4"/>
                  <c:y val="3.47139904691955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643242775847255E-2"/>
                  <c:y val="-7.51776635295859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Лист2!$B$23:$C$23</c:f>
              <c:strCache>
                <c:ptCount val="2"/>
                <c:pt idx="0">
                  <c:v>факт 2013 года</c:v>
                </c:pt>
                <c:pt idx="1">
                  <c:v>факт  2014 год</c:v>
                </c:pt>
              </c:strCache>
            </c:strRef>
          </c:cat>
          <c:val>
            <c:numRef>
              <c:f>Лист2!$B$25:$C$25</c:f>
              <c:numCache>
                <c:formatCode>0.0</c:formatCode>
                <c:ptCount val="2"/>
                <c:pt idx="0">
                  <c:v>62.389899999999997</c:v>
                </c:pt>
                <c:pt idx="1">
                  <c:v>113.5112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Лист2!$A$26</c:f>
              <c:strCache>
                <c:ptCount val="1"/>
                <c:pt idx="0">
                  <c:v>Расходы на управление имуществом (постоянные)</c:v>
                </c:pt>
              </c:strCache>
            </c:strRef>
          </c:tx>
          <c:dLbls>
            <c:dLbl>
              <c:idx val="1"/>
              <c:layout>
                <c:manualLayout>
                  <c:x val="1.1305723865439453E-2"/>
                  <c:y val="-1.44613159797542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Лист2!$B$23:$C$23</c:f>
              <c:strCache>
                <c:ptCount val="2"/>
                <c:pt idx="0">
                  <c:v>факт 2013 года</c:v>
                </c:pt>
                <c:pt idx="1">
                  <c:v>факт  2014 год</c:v>
                </c:pt>
              </c:strCache>
            </c:strRef>
          </c:cat>
          <c:val>
            <c:numRef>
              <c:f>Лист2!$B$26:$C$26</c:f>
              <c:numCache>
                <c:formatCode>0.0</c:formatCode>
                <c:ptCount val="2"/>
                <c:pt idx="0">
                  <c:v>2.3159999999999998</c:v>
                </c:pt>
                <c:pt idx="1">
                  <c:v>1.0115000000000001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297792"/>
        <c:axId val="48223872"/>
      </c:lineChart>
      <c:catAx>
        <c:axId val="12329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8223872"/>
        <c:crosses val="autoZero"/>
        <c:auto val="1"/>
        <c:lblAlgn val="ctr"/>
        <c:lblOffset val="100"/>
        <c:noMultiLvlLbl val="0"/>
      </c:catAx>
      <c:valAx>
        <c:axId val="4822387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3297792"/>
        <c:crosses val="autoZero"/>
        <c:crossBetween val="between"/>
      </c:valAx>
      <c:spPr>
        <a:noFill/>
        <a:ln w="25397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703853848373363"/>
          <c:y val="0.57266811279826468"/>
          <c:w val="0.43740183944389871"/>
          <c:h val="0.28129013157520166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272807086475493E-2"/>
          <c:y val="8.8155418399683827E-2"/>
          <c:w val="0.84345438582704901"/>
          <c:h val="0.823689163200632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хозяйственных общества на 01.10.2013</c:v>
                </c:pt>
              </c:strCache>
            </c:strRef>
          </c:tx>
          <c:explosion val="27"/>
          <c:dPt>
            <c:idx val="0"/>
            <c:bubble3D val="0"/>
            <c:spPr>
              <a:solidFill>
                <a:schemeClr val="accent3">
                  <a:lumMod val="85000"/>
                </a:schemeClr>
              </a:solidFill>
            </c:spPr>
          </c:dPt>
          <c:dPt>
            <c:idx val="1"/>
            <c:bubble3D val="0"/>
            <c:spPr>
              <a:solidFill>
                <a:srgbClr val="FFCCCC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8.4854844493339951E-2"/>
                  <c:y val="-0.35931047097419683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1800" b="1" i="0" u="none" strike="noStrike" kern="1200" baseline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600" b="0" i="0" u="none" strike="noStrike" kern="1200" baseline="0" dirty="0" smtClean="0">
                        <a:solidFill>
                          <a:srgbClr val="C00000"/>
                        </a:solidFill>
                        <a:latin typeface="+mj-lt"/>
                        <a:ea typeface="+mn-ea"/>
                        <a:cs typeface="Times New Roman" pitchFamily="18" charset="0"/>
                      </a:rPr>
                      <a:t>Хозяйственные </a:t>
                    </a:r>
                    <a:r>
                      <a:rPr lang="ru-RU" sz="1600" b="0" i="0" u="none" strike="noStrike" kern="1200" baseline="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Times New Roman" pitchFamily="18" charset="0"/>
                      </a:rPr>
                      <a:t>общества с долей от 1 акция до 25</a:t>
                    </a:r>
                    <a:r>
                      <a:rPr lang="ru-RU" sz="1600" b="0" i="0" u="none" strike="noStrike" kern="1200" baseline="0" dirty="0" smtClean="0">
                        <a:solidFill>
                          <a:srgbClr val="C00000"/>
                        </a:solidFill>
                        <a:latin typeface="+mj-lt"/>
                        <a:ea typeface="+mn-ea"/>
                        <a:cs typeface="Times New Roman" pitchFamily="18" charset="0"/>
                      </a:rPr>
                      <a:t>% </a:t>
                    </a:r>
                  </a:p>
                  <a:p>
                    <a:pPr algn="ctr" rtl="0">
                      <a:defRPr lang="ru-RU" sz="1800" b="1" i="0" u="none" strike="noStrike" kern="1200" baseline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600" b="0" i="0" u="none" strike="noStrike" kern="1200" baseline="0" dirty="0" smtClean="0">
                        <a:solidFill>
                          <a:srgbClr val="C00000"/>
                        </a:solidFill>
                        <a:latin typeface="+mj-lt"/>
                        <a:ea typeface="+mn-ea"/>
                        <a:cs typeface="Times New Roman" pitchFamily="18" charset="0"/>
                      </a:rPr>
                      <a:t> </a:t>
                    </a:r>
                    <a:r>
                      <a:rPr lang="ru-RU" sz="1600" b="0" i="0" u="none" strike="noStrike" kern="1200" baseline="0" dirty="0" smtClean="0">
                        <a:solidFill>
                          <a:srgbClr val="002060"/>
                        </a:solidFill>
                        <a:latin typeface="+mj-lt"/>
                        <a:ea typeface="+mn-ea"/>
                        <a:cs typeface="Times New Roman" pitchFamily="18" charset="0"/>
                      </a:rPr>
                      <a:t>10 </a:t>
                    </a:r>
                    <a:r>
                      <a:rPr lang="ru-RU" sz="1600" b="0" i="0" u="none" strike="noStrike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  <a:ea typeface="+mn-ea"/>
                        <a:cs typeface="Times New Roman" pitchFamily="18" charset="0"/>
                      </a:rPr>
                      <a:t>единиц</a:t>
                    </a:r>
                    <a:endParaRPr lang="ru-RU" sz="1600" b="0" i="0" u="none" strike="noStrike" kern="1200" baseline="0" dirty="0">
                      <a:solidFill>
                        <a:schemeClr val="accent6">
                          <a:lumMod val="75000"/>
                        </a:schemeClr>
                      </a:solidFill>
                      <a:latin typeface="+mj-lt"/>
                      <a:ea typeface="+mn-ea"/>
                      <a:cs typeface="Times New Roman" pitchFamily="18" charset="0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8499416434635718"/>
                  <c:y val="-1.3503762416612905E-3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1800" b="1" i="0" u="none" strike="noStrike" kern="1200" baseline="0">
                        <a:solidFill>
                          <a:srgbClr val="C00000"/>
                        </a:solidFill>
                        <a:latin typeface="+mj-lt"/>
                        <a:ea typeface="+mn-ea"/>
                        <a:cs typeface="Times New Roman" pitchFamily="18" charset="0"/>
                      </a:defRPr>
                    </a:pPr>
                    <a:endParaRPr lang="ru-RU" sz="1800" b="1" i="0" u="none" strike="noStrike" kern="1200" baseline="0" dirty="0" smtClean="0">
                      <a:solidFill>
                        <a:srgbClr val="C00000"/>
                      </a:solidFill>
                      <a:latin typeface="+mj-lt"/>
                      <a:ea typeface="+mn-ea"/>
                      <a:cs typeface="Times New Roman" pitchFamily="18" charset="0"/>
                    </a:endParaRPr>
                  </a:p>
                  <a:p>
                    <a:pPr algn="ctr" rtl="0">
                      <a:defRPr lang="ru-RU" sz="1800" b="1" i="0" u="none" strike="noStrike" kern="1200" baseline="0">
                        <a:solidFill>
                          <a:srgbClr val="C00000"/>
                        </a:solidFill>
                        <a:latin typeface="+mj-lt"/>
                        <a:ea typeface="+mn-ea"/>
                        <a:cs typeface="Times New Roman" pitchFamily="18" charset="0"/>
                      </a:defRPr>
                    </a:pPr>
                    <a:r>
                      <a:rPr lang="ru-RU" sz="1600" b="0" i="0" u="none" strike="noStrike" kern="1200" baseline="0" dirty="0" smtClean="0">
                        <a:solidFill>
                          <a:srgbClr val="C00000"/>
                        </a:solidFill>
                        <a:latin typeface="+mj-lt"/>
                        <a:ea typeface="+mn-ea"/>
                        <a:cs typeface="Times New Roman" pitchFamily="18" charset="0"/>
                      </a:rPr>
                      <a:t>Хозяйственные </a:t>
                    </a:r>
                    <a:r>
                      <a:rPr lang="ru-RU" sz="1600" b="0" i="0" u="none" strike="noStrike" kern="1200" baseline="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Times New Roman" pitchFamily="18" charset="0"/>
                      </a:rPr>
                      <a:t>общества с долей от 25%+1 акция до 50</a:t>
                    </a:r>
                    <a:r>
                      <a:rPr lang="ru-RU" sz="1600" b="0" i="0" u="none" strike="noStrike" kern="1200" baseline="0" dirty="0" smtClean="0">
                        <a:solidFill>
                          <a:srgbClr val="C00000"/>
                        </a:solidFill>
                        <a:latin typeface="+mj-lt"/>
                        <a:ea typeface="+mn-ea"/>
                        <a:cs typeface="Times New Roman" pitchFamily="18" charset="0"/>
                      </a:rPr>
                      <a:t>%</a:t>
                    </a:r>
                  </a:p>
                  <a:p>
                    <a:pPr algn="ctr" rtl="0">
                      <a:defRPr lang="ru-RU" sz="1800" b="1" i="0" u="none" strike="noStrike" kern="1200" baseline="0">
                        <a:solidFill>
                          <a:srgbClr val="C00000"/>
                        </a:solidFill>
                        <a:latin typeface="+mj-lt"/>
                        <a:ea typeface="+mn-ea"/>
                        <a:cs typeface="Times New Roman" pitchFamily="18" charset="0"/>
                      </a:defRPr>
                    </a:pPr>
                    <a:r>
                      <a:rPr lang="ru-RU" sz="1600" b="0" i="0" u="none" strike="noStrike" kern="1200" baseline="0" dirty="0" smtClean="0">
                        <a:solidFill>
                          <a:srgbClr val="000066"/>
                        </a:solidFill>
                        <a:latin typeface="+mj-lt"/>
                        <a:ea typeface="+mn-ea"/>
                        <a:cs typeface="Times New Roman" pitchFamily="18" charset="0"/>
                      </a:rPr>
                      <a:t>2 единицы</a:t>
                    </a:r>
                    <a:endParaRPr lang="ru-RU" sz="1600" b="0" i="0" u="none" strike="noStrike" kern="1200" baseline="0" dirty="0">
                      <a:solidFill>
                        <a:srgbClr val="000066"/>
                      </a:solidFill>
                      <a:latin typeface="+mj-lt"/>
                      <a:ea typeface="+mn-ea"/>
                      <a:cs typeface="Times New Roman" pitchFamily="18" charset="0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8.3296481467061784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1800" b="1" i="0" u="none" strike="noStrike" kern="1200" baseline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600" b="0" dirty="0">
                        <a:latin typeface="+mj-lt"/>
                      </a:rPr>
                      <a:t>Хозяйственные общества с </a:t>
                    </a:r>
                    <a:r>
                      <a:rPr lang="ru-RU" sz="1600" b="0" dirty="0" smtClean="0">
                        <a:latin typeface="+mj-lt"/>
                      </a:rPr>
                      <a:t> </a:t>
                    </a:r>
                    <a:r>
                      <a:rPr lang="ru-RU" sz="1600" b="0" dirty="0">
                        <a:latin typeface="+mj-lt"/>
                      </a:rPr>
                      <a:t>долей от 50%+ 1 </a:t>
                    </a:r>
                    <a:r>
                      <a:rPr lang="ru-RU" sz="1600" b="0" dirty="0" smtClean="0">
                        <a:latin typeface="+mj-lt"/>
                      </a:rPr>
                      <a:t>акция</a:t>
                    </a:r>
                  </a:p>
                  <a:p>
                    <a:pPr algn="ctr" rtl="0">
                      <a:defRPr lang="ru-RU" sz="1800" b="1" i="0" u="none" strike="noStrike" kern="1200" baseline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600" b="0" dirty="0" smtClean="0">
                        <a:solidFill>
                          <a:srgbClr val="000066"/>
                        </a:solidFill>
                        <a:latin typeface="+mj-lt"/>
                      </a:rPr>
                      <a:t> 2 единицы</a:t>
                    </a:r>
                    <a:endParaRPr lang="ru-RU" sz="1600" b="0" dirty="0">
                      <a:solidFill>
                        <a:srgbClr val="000066"/>
                      </a:solidFill>
                      <a:latin typeface="+mj-lt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4841914584016411"/>
                  <c:y val="-0.15446931108802869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1800" b="1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600" b="0" i="0" u="none" strike="noStrike" kern="1200" baseline="0" dirty="0" smtClean="0">
                        <a:solidFill>
                          <a:srgbClr val="C00000"/>
                        </a:solidFill>
                        <a:latin typeface="+mj-lt"/>
                        <a:ea typeface="+mn-ea"/>
                        <a:cs typeface="Times New Roman" pitchFamily="18" charset="0"/>
                      </a:rPr>
                      <a:t>Хозяйственные </a:t>
                    </a:r>
                    <a:r>
                      <a:rPr lang="ru-RU" sz="1600" b="0" i="0" u="none" strike="noStrike" kern="1200" baseline="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Times New Roman" pitchFamily="18" charset="0"/>
                      </a:rPr>
                      <a:t>общества с </a:t>
                    </a:r>
                    <a:r>
                      <a:rPr lang="ru-RU" sz="1600" b="0" i="0" u="none" strike="noStrike" kern="1200" baseline="0" dirty="0" smtClean="0">
                        <a:solidFill>
                          <a:srgbClr val="C00000"/>
                        </a:solidFill>
                        <a:latin typeface="+mj-lt"/>
                        <a:ea typeface="+mn-ea"/>
                        <a:cs typeface="Times New Roman" pitchFamily="18" charset="0"/>
                      </a:rPr>
                      <a:t>долей 100%</a:t>
                    </a:r>
                  </a:p>
                  <a:p>
                    <a:pPr algn="ctr" rtl="0">
                      <a:defRPr lang="ru-RU" sz="1800" b="1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600" b="0" i="0" u="none" strike="noStrike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  <a:ea typeface="+mn-ea"/>
                        <a:cs typeface="Times New Roman" pitchFamily="18" charset="0"/>
                      </a:rPr>
                      <a:t> 8 единиц</a:t>
                    </a:r>
                    <a:endParaRPr lang="ru-RU" sz="1600" b="0" i="0" u="none" strike="noStrike" kern="1200" baseline="0" dirty="0">
                      <a:solidFill>
                        <a:schemeClr val="accent6">
                          <a:lumMod val="75000"/>
                        </a:schemeClr>
                      </a:solidFill>
                      <a:latin typeface="+mj-lt"/>
                      <a:ea typeface="+mn-ea"/>
                      <a:cs typeface="Times New Roman" pitchFamily="18" charset="0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Хозяйственные общества с долей от 1 акция до 25%</c:v>
                </c:pt>
                <c:pt idx="1">
                  <c:v>Хозяйственные общества с долей от 25%+1 акция до 50%</c:v>
                </c:pt>
                <c:pt idx="2">
                  <c:v>Хозяйственные общества с с долей от 50%+ 1 акция</c:v>
                </c:pt>
                <c:pt idx="3">
                  <c:v>Хозяйственные общества с с долей 100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3</c:v>
                </c:pt>
                <c:pt idx="2">
                  <c:v>2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015837937384901"/>
          <c:y val="2.3655913978494623E-2"/>
          <c:w val="0.72984162062615099"/>
          <c:h val="0.9763440860215053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Лист3!$C$9:$C$10</c:f>
              <c:strCache>
                <c:ptCount val="1"/>
                <c:pt idx="0">
                  <c:v>факт 2013 год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rgbClr val="000066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Лист3!$A$11:$A$17</c:f>
              <c:strCache>
                <c:ptCount val="7"/>
                <c:pt idx="0">
                  <c:v>Дивиденды по акциям</c:v>
                </c:pt>
                <c:pt idx="1">
                  <c:v>Аренда земельных участков</c:v>
                </c:pt>
                <c:pt idx="2">
                  <c:v>Аренда имущества</c:v>
                </c:pt>
                <c:pt idx="3">
                  <c:v>Часть  чистой прибыли ОГУП</c:v>
                </c:pt>
                <c:pt idx="4">
                  <c:v>Продажа земельных участков</c:v>
                </c:pt>
                <c:pt idx="5">
                  <c:v>Продажа акций </c:v>
                </c:pt>
                <c:pt idx="6">
                  <c:v>Реализация имущества</c:v>
                </c:pt>
              </c:strCache>
            </c:strRef>
          </c:cat>
          <c:val>
            <c:numRef>
              <c:f>Лист3!$C$11:$C$17</c:f>
              <c:numCache>
                <c:formatCode>0.0</c:formatCode>
                <c:ptCount val="7"/>
                <c:pt idx="0">
                  <c:v>6.1593</c:v>
                </c:pt>
                <c:pt idx="1">
                  <c:v>17.346299999999999</c:v>
                </c:pt>
                <c:pt idx="2">
                  <c:v>27.898900000000001</c:v>
                </c:pt>
                <c:pt idx="3">
                  <c:v>20.315899999999999</c:v>
                </c:pt>
                <c:pt idx="4">
                  <c:v>9.9000000000000005E-2</c:v>
                </c:pt>
                <c:pt idx="5">
                  <c:v>3.1915</c:v>
                </c:pt>
                <c:pt idx="6">
                  <c:v>8.6349999999999998</c:v>
                </c:pt>
              </c:numCache>
            </c:numRef>
          </c:val>
        </c:ser>
        <c:ser>
          <c:idx val="2"/>
          <c:order val="1"/>
          <c:tx>
            <c:strRef>
              <c:f>Лист3!$D$9:$D$10</c:f>
              <c:strCache>
                <c:ptCount val="1"/>
                <c:pt idx="0">
                  <c:v>факт 2014 год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rgbClr val="000066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Лист3!$A$11:$A$17</c:f>
              <c:strCache>
                <c:ptCount val="7"/>
                <c:pt idx="0">
                  <c:v>Дивиденды по акциям</c:v>
                </c:pt>
                <c:pt idx="1">
                  <c:v>Аренда земельных участков</c:v>
                </c:pt>
                <c:pt idx="2">
                  <c:v>Аренда имущества</c:v>
                </c:pt>
                <c:pt idx="3">
                  <c:v>Часть  чистой прибыли ОГУП</c:v>
                </c:pt>
                <c:pt idx="4">
                  <c:v>Продажа земельных участков</c:v>
                </c:pt>
                <c:pt idx="5">
                  <c:v>Продажа акций </c:v>
                </c:pt>
                <c:pt idx="6">
                  <c:v>Реализация имущества</c:v>
                </c:pt>
              </c:strCache>
            </c:strRef>
          </c:cat>
          <c:val>
            <c:numRef>
              <c:f>Лист3!$D$11:$D$17</c:f>
              <c:numCache>
                <c:formatCode>0.0</c:formatCode>
                <c:ptCount val="7"/>
                <c:pt idx="0">
                  <c:v>22.608499999999999</c:v>
                </c:pt>
                <c:pt idx="1">
                  <c:v>16.796399999999998</c:v>
                </c:pt>
                <c:pt idx="2">
                  <c:v>30.610900000000001</c:v>
                </c:pt>
                <c:pt idx="3">
                  <c:v>20.683399999999999</c:v>
                </c:pt>
                <c:pt idx="4">
                  <c:v>1.8599999999999998E-2</c:v>
                </c:pt>
                <c:pt idx="5">
                  <c:v>83.25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62176"/>
        <c:axId val="88364672"/>
      </c:barChart>
      <c:catAx>
        <c:axId val="357621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0">
                <a:solidFill>
                  <a:srgbClr val="000066"/>
                </a:solidFill>
                <a:latin typeface="+mn-lt"/>
                <a:cs typeface="Times New Roman" pitchFamily="18" charset="0"/>
              </a:defRPr>
            </a:pPr>
            <a:endParaRPr lang="ru-RU"/>
          </a:p>
        </c:txPr>
        <c:crossAx val="88364672"/>
        <c:crosses val="autoZero"/>
        <c:auto val="1"/>
        <c:lblAlgn val="ctr"/>
        <c:lblOffset val="100"/>
        <c:noMultiLvlLbl val="0"/>
      </c:catAx>
      <c:valAx>
        <c:axId val="88364672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35762176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7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700" b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3972222222222219"/>
          <c:y val="0.36321156044989744"/>
          <c:w val="0.26416666666666666"/>
          <c:h val="0.19873950874575286"/>
        </c:manualLayout>
      </c:layout>
      <c:overlay val="0"/>
      <c:txPr>
        <a:bodyPr/>
        <a:lstStyle/>
        <a:p>
          <a:pPr>
            <a:defRPr sz="17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05052108306196E-2"/>
          <c:y val="4.6194218084325445E-2"/>
          <c:w val="0.92719919573900655"/>
          <c:h val="0.82409823727889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Лист2!$A$11</c:f>
              <c:strCache>
                <c:ptCount val="1"/>
                <c:pt idx="0">
                  <c:v>Доходы от реализации имущества</c:v>
                </c:pt>
              </c:strCache>
            </c:strRef>
          </c:tx>
          <c:spPr>
            <a:solidFill>
              <a:srgbClr val="00CC5C"/>
            </a:solidFill>
          </c:spPr>
          <c:invertIfNegative val="0"/>
          <c:dLbls>
            <c:dLbl>
              <c:idx val="0"/>
              <c:layout>
                <c:manualLayout>
                  <c:x val="-8.8184646150427703E-2"/>
                  <c:y val="9.8568474420897369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13142257298514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966222859972982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5932445719945965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798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Лист2!$B$9:$C$10</c:f>
              <c:strCache>
                <c:ptCount val="2"/>
                <c:pt idx="0">
                  <c:v>Факт 2013 года</c:v>
                </c:pt>
                <c:pt idx="1">
                  <c:v>Факт 2014 года</c:v>
                </c:pt>
              </c:strCache>
            </c:strRef>
          </c:cat>
          <c:val>
            <c:numRef>
              <c:f>Лист2!$B$11:$C$11</c:f>
              <c:numCache>
                <c:formatCode>0.0</c:formatCode>
                <c:ptCount val="2"/>
                <c:pt idx="0">
                  <c:v>8.6349999999999998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7838976"/>
        <c:axId val="107999168"/>
        <c:axId val="0"/>
      </c:bar3DChart>
      <c:catAx>
        <c:axId val="10783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8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999168"/>
        <c:crosses val="autoZero"/>
        <c:auto val="1"/>
        <c:lblAlgn val="ctr"/>
        <c:lblOffset val="100"/>
        <c:noMultiLvlLbl val="0"/>
      </c:catAx>
      <c:valAx>
        <c:axId val="10799916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07838976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035832333664723E-2"/>
          <c:y val="3.9087947882736153E-2"/>
          <c:w val="0.92752164743866072"/>
          <c:h val="0.818082023134730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Лист2!$A$11</c:f>
              <c:strCache>
                <c:ptCount val="1"/>
                <c:pt idx="0">
                  <c:v>Средства от продажи акций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588688062437507E-3"/>
                  <c:y val="-7.4866244325322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1259443395178318E-3"/>
                  <c:y val="-6.2583463711987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689048018233664E-2"/>
                  <c:y val="-2.3007513130587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798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Лист2!$B$9:$C$10</c:f>
              <c:strCache>
                <c:ptCount val="2"/>
                <c:pt idx="0">
                  <c:v>факт 2013 года</c:v>
                </c:pt>
                <c:pt idx="1">
                  <c:v>факт 2014 год</c:v>
                </c:pt>
              </c:strCache>
            </c:strRef>
          </c:cat>
          <c:val>
            <c:numRef>
              <c:f>Лист2!$B$11:$C$11</c:f>
              <c:numCache>
                <c:formatCode>0.0</c:formatCode>
                <c:ptCount val="2"/>
                <c:pt idx="0">
                  <c:v>3.1915</c:v>
                </c:pt>
                <c:pt idx="1">
                  <c:v>83.25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121472"/>
        <c:axId val="108002048"/>
        <c:axId val="0"/>
      </c:bar3DChart>
      <c:catAx>
        <c:axId val="11012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8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002048"/>
        <c:crosses val="autoZero"/>
        <c:auto val="1"/>
        <c:lblAlgn val="ctr"/>
        <c:lblOffset val="100"/>
        <c:noMultiLvlLbl val="0"/>
      </c:catAx>
      <c:valAx>
        <c:axId val="10800204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10121472"/>
        <c:crosses val="autoZero"/>
        <c:crossBetween val="between"/>
      </c:valAx>
      <c:spPr>
        <a:noFill/>
        <a:ln w="25365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Лист2!$A$11</c:f>
              <c:strCache>
                <c:ptCount val="1"/>
                <c:pt idx="0">
                  <c:v>Часть прибыли хозяйственных обществ                
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7420962084721209E-4"/>
                  <c:y val="-8.50798731093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29757972339471E-2"/>
                  <c:y val="-0.104994335240469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5462485931687426E-3"/>
                  <c:y val="-4.066316173692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308323954458282E-3"/>
                  <c:y val="-6.0994742605388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308323954459392E-3"/>
                  <c:y val="-4.066316173692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198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Лист2!$B$9:$C$10</c:f>
              <c:strCache>
                <c:ptCount val="2"/>
                <c:pt idx="0">
                  <c:v>факт 2013 года</c:v>
                </c:pt>
                <c:pt idx="1">
                  <c:v>факт 2014 года</c:v>
                </c:pt>
              </c:strCache>
            </c:strRef>
          </c:cat>
          <c:val>
            <c:numRef>
              <c:f>Лист2!$B$11:$C$11</c:f>
              <c:numCache>
                <c:formatCode>0.0</c:formatCode>
                <c:ptCount val="2"/>
                <c:pt idx="0">
                  <c:v>6.1593</c:v>
                </c:pt>
                <c:pt idx="1">
                  <c:v>22.608499999999999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2754304"/>
        <c:axId val="109162432"/>
        <c:axId val="0"/>
      </c:bar3DChart>
      <c:catAx>
        <c:axId val="6275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98" b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162432"/>
        <c:crosses val="autoZero"/>
        <c:auto val="1"/>
        <c:lblAlgn val="ctr"/>
        <c:lblOffset val="100"/>
        <c:noMultiLvlLbl val="0"/>
      </c:catAx>
      <c:valAx>
        <c:axId val="10916243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62754304"/>
        <c:crosses val="autoZero"/>
        <c:crossBetween val="between"/>
      </c:valAx>
      <c:spPr>
        <a:noFill/>
        <a:ln w="25385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0"/>
      <c:perspective val="30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Лист2!$A$10</c:f>
              <c:strCache>
                <c:ptCount val="1"/>
              </c:strCache>
            </c:strRef>
          </c:tx>
          <c:invertIfNegative val="0"/>
          <c:cat>
            <c:strRef>
              <c:f>Лист2!$B$9:$C$9</c:f>
              <c:strCache>
                <c:ptCount val="2"/>
                <c:pt idx="0">
                  <c:v>факт 2013 года</c:v>
                </c:pt>
                <c:pt idx="1">
                  <c:v>факт 2014 года</c:v>
                </c:pt>
              </c:strCache>
            </c:strRef>
          </c:cat>
          <c:val>
            <c:numRef>
              <c:f>Лист2!$B$10:$C$10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tx>
            <c:strRef>
              <c:f>Лист2!$A$11</c:f>
              <c:strCache>
                <c:ptCount val="1"/>
                <c:pt idx="0">
                  <c:v>Перечисление части чистой прибыли ОГУП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3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2197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Лист2!$B$9:$C$9</c:f>
              <c:strCache>
                <c:ptCount val="2"/>
                <c:pt idx="0">
                  <c:v>факт 2013 года</c:v>
                </c:pt>
                <c:pt idx="1">
                  <c:v>факт 2014 года</c:v>
                </c:pt>
              </c:strCache>
            </c:strRef>
          </c:cat>
          <c:val>
            <c:numRef>
              <c:f>Лист2!$B$11:$C$11</c:f>
              <c:numCache>
                <c:formatCode>0.0</c:formatCode>
                <c:ptCount val="2"/>
                <c:pt idx="0">
                  <c:v>20.315899999999999</c:v>
                </c:pt>
                <c:pt idx="1">
                  <c:v>20.683399999999999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121984"/>
        <c:axId val="48219264"/>
        <c:axId val="0"/>
      </c:bar3DChart>
      <c:catAx>
        <c:axId val="11012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0"/>
            </a:pPr>
            <a:endParaRPr lang="ru-RU"/>
          </a:p>
        </c:txPr>
        <c:crossAx val="48219264"/>
        <c:crosses val="autoZero"/>
        <c:auto val="1"/>
        <c:lblAlgn val="ctr"/>
        <c:lblOffset val="100"/>
        <c:noMultiLvlLbl val="0"/>
      </c:catAx>
      <c:valAx>
        <c:axId val="482192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0121984"/>
        <c:crosses val="autoZero"/>
        <c:crossBetween val="between"/>
      </c:valAx>
      <c:spPr>
        <a:noFill/>
        <a:ln w="25393">
          <a:noFill/>
        </a:ln>
      </c:spPr>
    </c:plotArea>
    <c:plotVisOnly val="1"/>
    <c:dispBlanksAs val="gap"/>
    <c:showDLblsOverMax val="0"/>
  </c:chart>
  <c:txPr>
    <a:bodyPr/>
    <a:lstStyle/>
    <a:p>
      <a:pPr>
        <a:defRPr lang="ru-RU" sz="2797" b="1">
          <a:solidFill>
            <a:srgbClr val="000066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677655700831692E-2"/>
          <c:y val="3.6724791087594293E-2"/>
          <c:w val="0.98232234429916832"/>
          <c:h val="0.81559542050417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Лист2!$A$10</c:f>
              <c:strCache>
                <c:ptCount val="1"/>
              </c:strCache>
            </c:strRef>
          </c:tx>
          <c:invertIfNegative val="0"/>
          <c:cat>
            <c:strRef>
              <c:f>Лист2!$B$9:$C$9</c:f>
              <c:strCache>
                <c:ptCount val="2"/>
                <c:pt idx="0">
                  <c:v>факт 2013 года</c:v>
                </c:pt>
                <c:pt idx="1">
                  <c:v>факт 2014 года</c:v>
                </c:pt>
              </c:strCache>
            </c:strRef>
          </c:cat>
          <c:val>
            <c:numRef>
              <c:f>Лист2!$B$10:$C$10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tx>
            <c:strRef>
              <c:f>Лист2!$A$11</c:f>
              <c:strCache>
                <c:ptCount val="1"/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9.6640708110057785E-3"/>
                  <c:y val="-5.5921970729539534E-2"/>
                </c:manualLayout>
              </c:layout>
              <c:tx>
                <c:rich>
                  <a:bodyPr/>
                  <a:lstStyle/>
                  <a:p>
                    <a:r>
                      <a:rPr lang="ru-RU" sz="2200" b="1" i="0" u="none" strike="noStrike" kern="1200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27,9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904336352277447E-2"/>
                  <c:y val="-1.2905070168355277E-2"/>
                </c:manualLayout>
              </c:layout>
              <c:spPr/>
              <c:txPr>
                <a:bodyPr/>
                <a:lstStyle/>
                <a:p>
                  <a:pPr algn="ctr" rtl="0">
                    <a:defRPr lang="ru-RU" sz="2200" b="1" i="0" u="none" strike="noStrike" kern="1200" baseline="0">
                      <a:solidFill>
                        <a:srgbClr val="C0000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 algn="ctr" rtl="0">
                    <a:defRPr lang="ru-RU" sz="2200" b="1" i="0" u="none" strike="noStrike" kern="1200" baseline="0">
                      <a:solidFill>
                        <a:srgbClr val="C0000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 algn="ctr" rtl="0">
                    <a:defRPr lang="ru-RU" sz="2200" b="1" i="0" u="none" strike="noStrike" kern="1200" baseline="0">
                      <a:solidFill>
                        <a:srgbClr val="C0000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 algn="ctr" rtl="0">
                    <a:defRPr lang="ru-RU" sz="2200" b="1" i="0" u="none" strike="noStrike" kern="1200" baseline="0">
                      <a:solidFill>
                        <a:srgbClr val="C0000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Лист2!$B$9:$C$9</c:f>
              <c:strCache>
                <c:ptCount val="2"/>
                <c:pt idx="0">
                  <c:v>факт 2013 года</c:v>
                </c:pt>
                <c:pt idx="1">
                  <c:v>факт 2014 года</c:v>
                </c:pt>
              </c:strCache>
            </c:strRef>
          </c:cat>
          <c:val>
            <c:numRef>
              <c:f>Лист2!$B$11:$C$11</c:f>
              <c:numCache>
                <c:formatCode>0.0</c:formatCode>
                <c:ptCount val="2"/>
                <c:pt idx="0">
                  <c:v>27.898900000000001</c:v>
                </c:pt>
                <c:pt idx="1">
                  <c:v>30.611000000000001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123520"/>
        <c:axId val="48219840"/>
        <c:axId val="0"/>
      </c:bar3DChart>
      <c:catAx>
        <c:axId val="11012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ru-RU" sz="1800" b="0" i="0" u="none" strike="noStrike" kern="1200" baseline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48219840"/>
        <c:crosses val="autoZero"/>
        <c:auto val="1"/>
        <c:lblAlgn val="ctr"/>
        <c:lblOffset val="100"/>
        <c:noMultiLvlLbl val="0"/>
      </c:catAx>
      <c:valAx>
        <c:axId val="482198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012352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Лист2!$A$10</c:f>
              <c:strCache>
                <c:ptCount val="1"/>
              </c:strCache>
            </c:strRef>
          </c:tx>
          <c:invertIfNegative val="0"/>
          <c:cat>
            <c:strRef>
              <c:f>Лист2!$B$9:$C$9</c:f>
              <c:strCache>
                <c:ptCount val="2"/>
                <c:pt idx="0">
                  <c:v>факт 2013 года</c:v>
                </c:pt>
                <c:pt idx="1">
                  <c:v>факт 2014 года</c:v>
                </c:pt>
              </c:strCache>
            </c:strRef>
          </c:cat>
          <c:val>
            <c:numRef>
              <c:f>Лист2!$B$10:$C$10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tx>
            <c:strRef>
              <c:f>Лист2!$A$11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4.4839650584963253E-3"/>
                  <c:y val="-1.9170575250093004E-2"/>
                </c:manualLayout>
              </c:layout>
              <c:spPr/>
              <c:txPr>
                <a:bodyPr/>
                <a:lstStyle/>
                <a:p>
                  <a:pPr algn="ctr">
                    <a:defRPr lang="ru-RU" sz="2200" b="1" i="0" u="none" strike="noStrike" kern="1200" baseline="0">
                      <a:solidFill>
                        <a:srgbClr val="C0000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054120092566852E-3"/>
                  <c:y val="-3.2067144054700993E-2"/>
                </c:manualLayout>
              </c:layout>
              <c:spPr/>
              <c:txPr>
                <a:bodyPr/>
                <a:lstStyle/>
                <a:p>
                  <a:pPr algn="ctr">
                    <a:defRPr lang="ru-RU" sz="2200" b="1" i="0" u="none" strike="noStrike" kern="1200" baseline="0">
                      <a:solidFill>
                        <a:srgbClr val="C0000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0270600462834266E-3"/>
                  <c:y val="-2.0041965034188119E-2"/>
                </c:manualLayout>
              </c:layout>
              <c:spPr/>
              <c:txPr>
                <a:bodyPr/>
                <a:lstStyle/>
                <a:p>
                  <a:pPr algn="ctr">
                    <a:defRPr lang="ru-RU" sz="2200" b="1" i="0" u="none" strike="noStrike" kern="1200" baseline="0">
                      <a:solidFill>
                        <a:srgbClr val="C0000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054120092566852E-3"/>
                  <c:y val="-2.004196503418813E-2"/>
                </c:manualLayout>
              </c:layout>
              <c:spPr/>
              <c:txPr>
                <a:bodyPr/>
                <a:lstStyle/>
                <a:p>
                  <a:pPr algn="ctr">
                    <a:defRPr lang="ru-RU" sz="2200" b="1" i="0" u="none" strike="noStrike" kern="1200" baseline="0">
                      <a:solidFill>
                        <a:srgbClr val="C0000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1.6033572027350496E-2"/>
                </c:manualLayout>
              </c:layout>
              <c:spPr/>
              <c:txPr>
                <a:bodyPr/>
                <a:lstStyle/>
                <a:p>
                  <a:pPr algn="ctr">
                    <a:defRPr lang="ru-RU" sz="2200" b="1" i="0" u="none" strike="noStrike" kern="1200" baseline="0">
                      <a:solidFill>
                        <a:srgbClr val="C0000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Лист2!$B$9:$C$9</c:f>
              <c:strCache>
                <c:ptCount val="2"/>
                <c:pt idx="0">
                  <c:v>факт 2013 года</c:v>
                </c:pt>
                <c:pt idx="1">
                  <c:v>факт 2014 года</c:v>
                </c:pt>
              </c:strCache>
            </c:strRef>
          </c:cat>
          <c:val>
            <c:numRef>
              <c:f>Лист2!$B$11:$C$11</c:f>
              <c:numCache>
                <c:formatCode>0.0</c:formatCode>
                <c:ptCount val="2"/>
                <c:pt idx="0">
                  <c:v>17.499700000000001</c:v>
                </c:pt>
                <c:pt idx="1">
                  <c:v>16.814999999999998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129664"/>
        <c:axId val="48221568"/>
        <c:axId val="0"/>
      </c:bar3DChart>
      <c:catAx>
        <c:axId val="11012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ru-RU" sz="1800" b="0" i="0" u="none" strike="noStrike" kern="1200" baseline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48221568"/>
        <c:crosses val="autoZero"/>
        <c:auto val="1"/>
        <c:lblAlgn val="ctr"/>
        <c:lblOffset val="100"/>
        <c:noMultiLvlLbl val="0"/>
      </c:catAx>
      <c:valAx>
        <c:axId val="48221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0129664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576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482" y="0"/>
            <a:ext cx="2946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7D376F-F6E1-4569-B76B-47F487480941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576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482" y="9429750"/>
            <a:ext cx="2946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171DBC-9737-41E6-B607-74C81FB54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883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576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482" y="0"/>
            <a:ext cx="2946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26F246-8DDF-43FD-8075-C58F0E3AD99D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714876"/>
            <a:ext cx="5438464" cy="44688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576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482" y="9429750"/>
            <a:ext cx="2946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217526-57BF-48A2-B7B0-EFAEC0018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106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17ADE-7298-4C4C-9DF7-946FCF4BC68A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4D945-0E68-4CBB-8441-7A353F9D8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7B0AF-E4C5-4F97-9D3C-F4382E7E55C4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E749B-97F2-42BA-8968-05CC41BC0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55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8B197-6322-42CC-BB2E-CEE29742C1C3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56C9A-84B6-4BBE-8505-FC16B5065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42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CDD04-9100-4945-9A6C-F9FB82A68DDB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242C8-5EB1-4B5C-972D-EF3F8DDA6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34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6CEB6-8E65-4071-AF44-55E65BB9CF27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E8C83-DFB6-4CAF-97A7-2191D8014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76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1B76D-532F-4121-BD58-6AB573E75033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04473-F7A4-4D99-831D-1353B9265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05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B3B0E-507D-415E-90A2-BD954FE5ED5C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2AE32-1663-41B4-88F8-8E77241D9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99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91A09-4E91-4A4B-B512-346F30FF5E88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B61A9-3E72-4004-8D80-1E3C9F7BB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93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EC4F9-55D8-4AB8-B8FC-6B1971F76436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B7612-CE49-45D4-BDD8-125E192F1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615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E9ACC-635C-4D43-B19F-23686A85AEFE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9DC57-FF77-423E-9B62-40C43AC6C2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82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3D34E-8FAC-4B85-803F-EFE0B7302E98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B65F9-E0D2-48BE-8BA6-035FBFBC2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05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accent2">
                <a:lumMod val="20000"/>
                <a:lumOff val="80000"/>
                <a:alpha val="0"/>
              </a:schemeClr>
            </a:gs>
            <a:gs pos="100000">
              <a:srgbClr val="00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AF09201C-B62F-416F-B82D-0AC0BFF17A3C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FA4FCF7-1807-4E64-93B7-710C43860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66429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4000" b="1" kern="1200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Управление государственным имуществом Кировской области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661248"/>
            <a:ext cx="6400800" cy="625624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Киров, 2015</a:t>
            </a:r>
            <a:endParaRPr lang="ru-RU" sz="20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60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Доходы от аренды областного имущества, </a:t>
            </a:r>
            <a:r>
              <a:rPr lang="ru-RU" sz="2000" b="1" dirty="0" err="1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млн.рублей</a:t>
            </a:r>
            <a:endParaRPr lang="ru-RU" sz="2000" b="1" dirty="0">
              <a:solidFill>
                <a:srgbClr val="000066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0901832"/>
              </p:ext>
            </p:extLst>
          </p:nvPr>
        </p:nvGraphicFramePr>
        <p:xfrm>
          <a:off x="-396552" y="1628800"/>
          <a:ext cx="525658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11552" y="1235303"/>
            <a:ext cx="3924944" cy="4103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Законы:</a:t>
            </a:r>
          </a:p>
          <a:p>
            <a:pPr marL="285750" lvl="0" indent="-285750">
              <a:lnSpc>
                <a:spcPct val="115000"/>
              </a:lnSpc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135-ФЗ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«О защите конкуренции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»;</a:t>
            </a:r>
          </a:p>
          <a:p>
            <a:pPr marL="285750" lvl="0" indent="-285750">
              <a:lnSpc>
                <a:spcPct val="115000"/>
              </a:lnSpc>
              <a:buFont typeface="Arial" charset="0"/>
              <a:buChar char="•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135-ФЗ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«Об оценочной деятельности в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Российской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Федерации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»;</a:t>
            </a:r>
          </a:p>
          <a:p>
            <a:pPr marL="285750" lvl="0" indent="-285750">
              <a:lnSpc>
                <a:spcPct val="115000"/>
              </a:lnSpc>
              <a:buFont typeface="Arial" charset="0"/>
              <a:buChar char="•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287-ЗО «О порядке управления и распоряжения государственным имуществом Кировской области»</a:t>
            </a:r>
            <a:endParaRPr lang="ru-RU" sz="1300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lvl="0">
              <a:lnSpc>
                <a:spcPct val="115000"/>
              </a:lnSpc>
            </a:pPr>
            <a:endParaRPr lang="ru-RU" sz="1300" dirty="0" smtClean="0">
              <a:solidFill>
                <a:schemeClr val="accent2">
                  <a:lumMod val="50000"/>
                </a:schemeClr>
              </a:solidFill>
              <a:latin typeface="Times New Roman"/>
            </a:endParaRPr>
          </a:p>
          <a:p>
            <a:pPr lvl="0"/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Постановления Правительства Кировской области:</a:t>
            </a:r>
          </a:p>
          <a:p>
            <a:pPr marL="285750" lvl="0" indent="-285750"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от 02.10.2012 № 173/576 «О предоставлении государственного имущества Кировской области в аренду»</a:t>
            </a:r>
          </a:p>
          <a:p>
            <a:pPr marL="285750" lvl="0" indent="-285750">
              <a:buFont typeface="Arial" charset="0"/>
              <a:buChar char="•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от 20.01.2014 № 244/15 «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Об установлении индекса-дефлятора при расчете арендной платы в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2014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году»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 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от 05.12.2014 №14/174 «Об установлении индекса-дефлятора при расчете арендной платы в 2015 году»</a:t>
            </a:r>
            <a:r>
              <a:rPr lang="ru-RU" sz="1200" dirty="0" smtClean="0">
                <a:latin typeface="Times New Roman"/>
                <a:ea typeface="Times New Roman"/>
              </a:rPr>
              <a:t> </a:t>
            </a:r>
            <a:r>
              <a:rPr lang="ru-RU" sz="1300" b="1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endParaRPr lang="ru-RU" sz="1300" b="1" dirty="0">
              <a:solidFill>
                <a:srgbClr val="000000"/>
              </a:solidFill>
              <a:latin typeface="Times New Roman"/>
              <a:ea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92" y="4941168"/>
            <a:ext cx="2376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Количество объектов</a:t>
            </a:r>
          </a:p>
          <a:p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–  123 ед</a:t>
            </a:r>
            <a:r>
              <a:rPr lang="ru-RU" sz="1300" dirty="0" smtClean="0">
                <a:latin typeface="+mn-lt"/>
              </a:rPr>
              <a:t>.</a:t>
            </a:r>
            <a:endParaRPr lang="ru-RU" sz="13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4941168"/>
            <a:ext cx="2376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Количество объектов</a:t>
            </a:r>
          </a:p>
          <a:p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– 139 ед</a:t>
            </a:r>
            <a:r>
              <a:rPr lang="ru-RU" sz="1300" dirty="0" smtClean="0">
                <a:latin typeface="+mn-lt"/>
              </a:rPr>
              <a:t>.</a:t>
            </a:r>
            <a:endParaRPr lang="ru-RU" sz="13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11175" y="115888"/>
            <a:ext cx="8229600" cy="939800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Доходы от управления земельными ресурсами, </a:t>
            </a:r>
            <a:r>
              <a:rPr lang="ru-RU" sz="2000" b="1" dirty="0" err="1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млн.рублей</a:t>
            </a:r>
            <a:endParaRPr lang="ru-RU" sz="2000" b="1" dirty="0">
              <a:solidFill>
                <a:srgbClr val="000066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243" name="Объект 2"/>
          <p:cNvSpPr txBox="1">
            <a:spLocks/>
          </p:cNvSpPr>
          <p:nvPr/>
        </p:nvSpPr>
        <p:spPr bwMode="auto">
          <a:xfrm>
            <a:off x="4296911" y="4581128"/>
            <a:ext cx="4608066" cy="1728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Доходы от управления земельными ресурсами включают в себя: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арендную плату за земельные участки, находящиеся в собственности области, 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арендную плату земельные участки в полосе отвода автодорог, 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доходы от продажи земельных участков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.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410070"/>
              </p:ext>
            </p:extLst>
          </p:nvPr>
        </p:nvGraphicFramePr>
        <p:xfrm>
          <a:off x="-143076" y="1340768"/>
          <a:ext cx="5112568" cy="2736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16545" y="1129605"/>
            <a:ext cx="3888432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Законы:</a:t>
            </a:r>
          </a:p>
          <a:p>
            <a:pPr marL="285750" lvl="0" indent="-285750"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Земельный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кодекс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РФ</a:t>
            </a:r>
          </a:p>
          <a:p>
            <a:pPr lvl="0"/>
            <a:endParaRPr lang="ru-RU" sz="1300" dirty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</a:endParaRPr>
          </a:p>
          <a:p>
            <a:pPr lvl="0"/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Постановления </a:t>
            </a:r>
            <a:r>
              <a:rPr lang="ru-RU" sz="13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Правительства Кировской области</a:t>
            </a: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: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от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24.12.2013 №</a:t>
            </a:r>
            <a:r>
              <a:rPr lang="en-US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 241/925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 «Об утверждении Положения о порядке определения размера арендной платы, а также порядке, условиях и сроках внесения арендной платы за использование земельных участков, государственная собственность на которые не разграничена, и земельных участков, находящихся в собственности Кировской области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»</a:t>
            </a:r>
          </a:p>
          <a:p>
            <a:endParaRPr lang="ru-RU" sz="1300" dirty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</a:endParaRPr>
          </a:p>
          <a:p>
            <a:pPr lvl="0"/>
            <a:endParaRPr lang="ru-RU" sz="1300" b="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lvl="0"/>
            <a:endParaRPr lang="ru-RU" sz="1300" dirty="0">
              <a:solidFill>
                <a:srgbClr val="000000"/>
              </a:solidFill>
              <a:latin typeface="Times New Roman"/>
            </a:endParaRPr>
          </a:p>
          <a:p>
            <a:pPr lvl="0"/>
            <a:endParaRPr lang="ru-RU" sz="1400" dirty="0">
              <a:solidFill>
                <a:srgbClr val="000000"/>
              </a:solidFill>
              <a:latin typeface="Times New Roman"/>
            </a:endParaRPr>
          </a:p>
          <a:p>
            <a:pPr lvl="0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051" y="4448725"/>
            <a:ext cx="237626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Количество на 01.01.2014</a:t>
            </a:r>
          </a:p>
          <a:p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Аренда -  297 ед.</a:t>
            </a:r>
          </a:p>
          <a:p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Продажа – 4 ед</a:t>
            </a:r>
            <a:r>
              <a:rPr lang="ru-RU" sz="1300" dirty="0" smtClean="0">
                <a:latin typeface="+mn-lt"/>
              </a:rPr>
              <a:t>.</a:t>
            </a:r>
            <a:endParaRPr lang="ru-RU" sz="13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4457302"/>
            <a:ext cx="237626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Количество на 01.01.2015</a:t>
            </a:r>
          </a:p>
          <a:p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Аренда – 221 ед.</a:t>
            </a:r>
          </a:p>
          <a:p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Продажа – 2 ед</a:t>
            </a:r>
            <a:r>
              <a:rPr lang="ru-RU" sz="1300" dirty="0" smtClean="0">
                <a:latin typeface="+mn-lt"/>
              </a:rPr>
              <a:t>.</a:t>
            </a:r>
            <a:endParaRPr lang="ru-RU" sz="13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Доходы и расходы по управлению </a:t>
            </a:r>
            <a:b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государственным имуществом, млн. рублей</a:t>
            </a:r>
            <a:endParaRPr lang="ru-RU" sz="2400" b="1" dirty="0">
              <a:solidFill>
                <a:srgbClr val="000066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650913"/>
              </p:ext>
            </p:extLst>
          </p:nvPr>
        </p:nvGraphicFramePr>
        <p:xfrm>
          <a:off x="-1692696" y="1628800"/>
          <a:ext cx="10009112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00192" y="1268760"/>
            <a:ext cx="266429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Расходы на управление имуществом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Приобретение имущества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Выкуп земли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Увеличение уставных фондов КОГУП</a:t>
            </a:r>
            <a:endParaRPr lang="ru-RU" sz="1300" dirty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</a:endParaRPr>
          </a:p>
          <a:p>
            <a:pPr lvl="0"/>
            <a:endParaRPr lang="ru-RU" sz="1300" b="1" dirty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</a:endParaRPr>
          </a:p>
          <a:p>
            <a:pPr lvl="0"/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Постоянные расходы на управление имуществом: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300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Техинвентаризация</a:t>
            </a:r>
            <a:endParaRPr lang="ru-RU" sz="1300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Оценка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Аудит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Публикация информационных услуг</a:t>
            </a:r>
          </a:p>
          <a:p>
            <a:endParaRPr lang="ru-RU" sz="1300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</a:endParaRPr>
          </a:p>
          <a:p>
            <a:endParaRPr lang="ru-RU" sz="1300" dirty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</a:endParaRPr>
          </a:p>
          <a:p>
            <a:pPr lvl="0"/>
            <a:endParaRPr lang="ru-RU" sz="1300" b="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lvl="0"/>
            <a:endParaRPr lang="ru-RU" sz="1300" dirty="0">
              <a:solidFill>
                <a:srgbClr val="000000"/>
              </a:solidFill>
              <a:latin typeface="Times New Roman"/>
            </a:endParaRPr>
          </a:p>
          <a:p>
            <a:pPr lvl="0"/>
            <a:endParaRPr lang="ru-RU" sz="1400" dirty="0">
              <a:solidFill>
                <a:srgbClr val="000000"/>
              </a:solidFill>
              <a:latin typeface="Times New Roman"/>
            </a:endParaRPr>
          </a:p>
          <a:p>
            <a:pPr lvl="0"/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Цели управления </a:t>
            </a:r>
            <a:br>
              <a:rPr 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государственным имуществом области </a:t>
            </a:r>
            <a:br>
              <a:rPr 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(ст. 5 Закона области от 06.10.2008 № 287-ЗО)</a:t>
            </a:r>
            <a:endParaRPr lang="ru-RU" sz="2000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1520" y="2636912"/>
            <a:ext cx="2880320" cy="237626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j-lt"/>
              </a:rPr>
              <a:t>обеспечение реализации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 полномочий органами 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государственной власти Кировской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области</a:t>
            </a:r>
            <a:endParaRPr lang="ru-RU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419872" y="3346550"/>
            <a:ext cx="2736304" cy="234026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j-lt"/>
              </a:rPr>
              <a:t>обеспечение доходов областного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бюджета</a:t>
            </a:r>
            <a:endParaRPr lang="ru-RU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6372200" y="2708920"/>
            <a:ext cx="2520280" cy="237626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j-lt"/>
              </a:rPr>
              <a:t>создание условий для социально-экономического развития области</a:t>
            </a:r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1091067" y="1340768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7380312" y="1347655"/>
            <a:ext cx="720080" cy="121013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443529" y="2060848"/>
            <a:ext cx="416503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37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11663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Состав государственного имущества Кировской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области</a:t>
            </a:r>
            <a:b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состоянию на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01.01.2015)</a:t>
            </a:r>
            <a:endParaRPr lang="ru-RU" sz="2000" b="1" dirty="0">
              <a:solidFill>
                <a:srgbClr val="000066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84329" y="1052736"/>
            <a:ext cx="3063535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>
              <a:spcBef>
                <a:spcPts val="0"/>
              </a:spcBef>
            </a:pPr>
            <a:r>
              <a:rPr lang="ru-RU" sz="16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областные государственные унитарные предприятия</a:t>
            </a:r>
          </a:p>
          <a:p>
            <a:pPr lvl="0" algn="ctr" eaLnBrk="0" hangingPunct="0">
              <a:spcBef>
                <a:spcPts val="0"/>
              </a:spcBef>
            </a:pPr>
            <a:r>
              <a:rPr lang="ru-RU" sz="1600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33 единицы</a:t>
            </a:r>
            <a:endParaRPr lang="ru-RU" sz="1600" dirty="0">
              <a:solidFill>
                <a:srgbClr val="000066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364088" y="3221292"/>
            <a:ext cx="3041773" cy="95603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Имущество федеральных государственных </a:t>
            </a:r>
            <a:r>
              <a:rPr lang="ru-RU" sz="16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учреждений, организаций</a:t>
            </a:r>
            <a:endParaRPr lang="ru-RU" sz="1600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370078" y="3212976"/>
            <a:ext cx="3024336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Имущество казны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4499992" y="1084277"/>
            <a:ext cx="3096344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>
              <a:spcBef>
                <a:spcPts val="0"/>
              </a:spcBef>
            </a:pPr>
            <a:r>
              <a:rPr lang="ru-RU" sz="16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областные </a:t>
            </a:r>
            <a:r>
              <a:rPr lang="ru-RU" sz="16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государственные </a:t>
            </a:r>
            <a:r>
              <a:rPr lang="ru-RU" sz="16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учреждения </a:t>
            </a:r>
          </a:p>
          <a:p>
            <a:pPr lvl="0" algn="ctr" eaLnBrk="0" hangingPunct="0">
              <a:spcBef>
                <a:spcPts val="0"/>
              </a:spcBef>
            </a:pPr>
            <a:r>
              <a:rPr lang="ru-RU" sz="1600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466 </a:t>
            </a:r>
            <a:r>
              <a:rPr lang="ru-RU" sz="1600" dirty="0">
                <a:solidFill>
                  <a:srgbClr val="000066"/>
                </a:solidFill>
                <a:latin typeface="+mj-lt"/>
                <a:cs typeface="Times New Roman" pitchFamily="18" charset="0"/>
              </a:rPr>
              <a:t>единиц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755576" y="2132856"/>
            <a:ext cx="3024336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>
              <a:spcBef>
                <a:spcPts val="0"/>
              </a:spcBef>
            </a:pPr>
            <a:r>
              <a:rPr lang="ru-RU" sz="16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акции (доли) хозяйственных обществ</a:t>
            </a:r>
            <a:endParaRPr lang="ru-RU" sz="1600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lvl="0" algn="ctr" eaLnBrk="0" hangingPunct="0">
              <a:spcBef>
                <a:spcPts val="0"/>
              </a:spcBef>
            </a:pPr>
            <a:r>
              <a:rPr lang="ru-RU" sz="1600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22 </a:t>
            </a:r>
            <a:r>
              <a:rPr lang="ru-RU" sz="1600" dirty="0">
                <a:solidFill>
                  <a:srgbClr val="000066"/>
                </a:solidFill>
                <a:latin typeface="+mj-lt"/>
                <a:cs typeface="Times New Roman" pitchFamily="18" charset="0"/>
              </a:rPr>
              <a:t>единиц</a:t>
            </a: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4932040" y="2152227"/>
            <a:ext cx="3168352" cy="95405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>
              <a:spcBef>
                <a:spcPts val="0"/>
              </a:spcBef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>
              <a:spcBef>
                <a:spcPts val="0"/>
              </a:spcBef>
            </a:pPr>
            <a:r>
              <a:rPr lang="ru-RU" sz="16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Земельные </a:t>
            </a:r>
            <a:r>
              <a:rPr lang="ru-RU" sz="16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участки </a:t>
            </a:r>
            <a:endParaRPr lang="ru-RU" sz="1600" dirty="0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lvl="0" algn="ctr" eaLnBrk="0" hangingPunct="0">
              <a:spcBef>
                <a:spcPts val="0"/>
              </a:spcBef>
            </a:pPr>
            <a:r>
              <a:rPr lang="ru-RU" sz="1600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1455 единиц</a:t>
            </a:r>
          </a:p>
          <a:p>
            <a:pPr algn="ctr" eaLnBrk="0" hangingPunct="0">
              <a:spcBef>
                <a:spcPts val="0"/>
              </a:spcBef>
            </a:pPr>
            <a:r>
              <a:rPr lang="ru-RU" sz="16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общей площадью </a:t>
            </a:r>
            <a:r>
              <a:rPr lang="ru-RU" sz="1600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262 079 </a:t>
            </a:r>
            <a:r>
              <a:rPr lang="ru-RU" sz="1600" dirty="0">
                <a:solidFill>
                  <a:srgbClr val="000066"/>
                </a:solidFill>
                <a:latin typeface="+mj-lt"/>
                <a:cs typeface="Times New Roman" pitchFamily="18" charset="0"/>
              </a:rPr>
              <a:t>га</a:t>
            </a:r>
          </a:p>
          <a:p>
            <a:pPr lvl="0" algn="ctr" eaLnBrk="0" hangingPunct="0">
              <a:spcBef>
                <a:spcPts val="0"/>
              </a:spcBef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>
              <a:spcBef>
                <a:spcPts val="0"/>
              </a:spcBef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74" y="4177325"/>
            <a:ext cx="925252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Законы</a:t>
            </a:r>
            <a:r>
              <a:rPr lang="ru-RU" sz="13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: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 184-ФЗ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«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Об общих принципах организации законодательных (представительных) и исполнительных органов государственной власти субъектов Российской Федерации»,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287-ЗО «О порядке управления и распоряжения государственным имуществом Кировской области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»</a:t>
            </a:r>
          </a:p>
          <a:p>
            <a:pPr lvl="0"/>
            <a:r>
              <a:rPr lang="ru-RU" sz="13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Постановления Правительства Кировской области:</a:t>
            </a:r>
          </a:p>
          <a:p>
            <a:pPr marL="285750" lvl="0" indent="-285750">
              <a:buFont typeface="Arial" charset="0"/>
              <a:buChar char="•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от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28.08.2014 №277/598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«Об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утверждении положения о департаменте государственной собственности Кировской области»;</a:t>
            </a:r>
          </a:p>
          <a:p>
            <a:pPr marL="285750" lvl="0" indent="-285750"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от 30.12.2013 № 242/943 «О программе управления государственным имуществом Кировской области на 2014 год и на плановый период 2015-2016 годов»;</a:t>
            </a:r>
          </a:p>
          <a:p>
            <a:pPr marL="285750" lvl="0" indent="-285750"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от 28.12.20112 № 189/832 «Об утверждении государственной программы Кировской области «Управление государственным имуществом» на 2013 -2020 годы».</a:t>
            </a:r>
          </a:p>
          <a:p>
            <a:pPr lvl="0"/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Распоряжение Правительства Кировской области</a:t>
            </a:r>
            <a:endParaRPr lang="ru-RU" sz="1300" b="1" dirty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 от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17.09.2013 №289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«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Об утверждении  Концепции повышения эффективности управления государственным имуществом Кировской области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421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2000" b="1" kern="1200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областных государственных </a:t>
            </a:r>
            <a:r>
              <a:rPr lang="ru-RU" sz="2000" b="1" kern="1200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учреждений</a:t>
            </a:r>
            <a:endParaRPr lang="ru-RU" sz="2000" b="1" kern="1200" dirty="0">
              <a:solidFill>
                <a:srgbClr val="000066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80729"/>
              </p:ext>
            </p:extLst>
          </p:nvPr>
        </p:nvGraphicFramePr>
        <p:xfrm>
          <a:off x="-612576" y="1124744"/>
          <a:ext cx="583264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32040" y="964704"/>
            <a:ext cx="4092032" cy="5180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Законы</a:t>
            </a:r>
            <a:endParaRPr lang="ru-RU" sz="1300" b="1" dirty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ru-RU" sz="130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Гражданский кодекс РФ</a:t>
            </a:r>
            <a:endParaRPr lang="ru-RU" sz="1300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Бюджетный кодекс РФ</a:t>
            </a:r>
          </a:p>
          <a:p>
            <a:pPr marL="285750" lvl="0" indent="-285750"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174-ФЗ «Об автономных учреждениях»;</a:t>
            </a:r>
          </a:p>
          <a:p>
            <a:pPr marL="285750" lvl="0" indent="-285750">
              <a:buFont typeface="Arial" charset="0"/>
              <a:buChar char="•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287-ЗО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«О порядке управления и распоряжения государственным имуществом Кировской области».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endParaRPr lang="ru-RU" sz="1300" dirty="0" smtClean="0">
              <a:solidFill>
                <a:schemeClr val="accent2">
                  <a:lumMod val="50000"/>
                </a:schemeClr>
              </a:solidFill>
              <a:latin typeface="Times New Roman"/>
            </a:endParaRPr>
          </a:p>
          <a:p>
            <a:pPr lvl="0"/>
            <a:endParaRPr lang="ru-RU" sz="1300" b="1" dirty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</a:endParaRPr>
          </a:p>
          <a:p>
            <a:pPr lvl="0"/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Постановления </a:t>
            </a:r>
            <a:r>
              <a:rPr lang="ru-RU" sz="13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Правительства Кировской области</a:t>
            </a: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:</a:t>
            </a:r>
          </a:p>
          <a:p>
            <a:pPr marL="285750" lvl="0" indent="-285750"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от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21.10.2010 №74/515 «Об организации учета и ведения реестра государственного имущества Кировской области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»;</a:t>
            </a:r>
          </a:p>
          <a:p>
            <a:pPr marL="285750" lvl="0" indent="-285750">
              <a:buFont typeface="Arial" charset="0"/>
              <a:buChar char="•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от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20.12.2010 №82/626 «О порядке определения видов и перечней особо ценного движимого имущества областных автономных и бюджетных учреждений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»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300" dirty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Распоряжение </a:t>
            </a:r>
            <a:r>
              <a:rPr lang="ru-RU" sz="13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департамента государственной собственности Кировской </a:t>
            </a: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области:</a:t>
            </a: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от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20.12.2010 №05-1227 «О порядке ведения реестра государственного имущества Кировской области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»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ru-RU" sz="1300" dirty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</a:endParaRPr>
          </a:p>
          <a:p>
            <a:pPr lvl="0"/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3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860226105"/>
              </p:ext>
            </p:extLst>
          </p:nvPr>
        </p:nvGraphicFramePr>
        <p:xfrm>
          <a:off x="456114" y="1331640"/>
          <a:ext cx="7860302" cy="5022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456114" y="18864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000" b="1" kern="1200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хозяйственных обществ</a:t>
            </a:r>
            <a:endParaRPr lang="ru-RU" sz="2000" b="1" kern="1200" dirty="0">
              <a:solidFill>
                <a:srgbClr val="000066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10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95288" y="-1714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Доходы </a:t>
            </a: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от использования государственного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имущества,  млн. </a:t>
            </a: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рублей</a:t>
            </a: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076449"/>
              </p:ext>
            </p:extLst>
          </p:nvPr>
        </p:nvGraphicFramePr>
        <p:xfrm>
          <a:off x="539552" y="1124744"/>
          <a:ext cx="80648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8313" y="-100013"/>
            <a:ext cx="8229600" cy="939801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Доходы от продажи областного имущества</a:t>
            </a:r>
            <a:endParaRPr lang="ru-RU" sz="2400" b="1" dirty="0">
              <a:solidFill>
                <a:srgbClr val="000066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147" name="Объект 2"/>
          <p:cNvSpPr txBox="1">
            <a:spLocks/>
          </p:cNvSpPr>
          <p:nvPr/>
        </p:nvSpPr>
        <p:spPr bwMode="auto">
          <a:xfrm>
            <a:off x="4582274" y="620688"/>
            <a:ext cx="4392612" cy="575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eaLnBrk="1" hangingPunct="1"/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Законы:</a:t>
            </a:r>
          </a:p>
          <a:p>
            <a:pPr marL="285750" lvl="0" indent="-285750" eaLnBrk="1" hangingPunct="1"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178-ФЗ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«О приватизации государственного и муниципального имущества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»;</a:t>
            </a:r>
          </a:p>
          <a:p>
            <a:pPr marL="285750" lvl="0" indent="-285750" eaLnBrk="1" hangingPunct="1">
              <a:buFont typeface="Arial" charset="0"/>
              <a:buChar char="•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135-ФЗ «О защите конкуренции»;</a:t>
            </a:r>
          </a:p>
          <a:p>
            <a:pPr marL="285750" lvl="0" indent="-285750" eaLnBrk="1" hangingPunct="1">
              <a:buFont typeface="Arial" charset="0"/>
              <a:buChar char="•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135-ФЗ «Об оценочной деятельности в российской Федерации»;</a:t>
            </a:r>
          </a:p>
          <a:p>
            <a:pPr marL="285750" lvl="0" indent="-285750" eaLnBrk="1" hangingPunct="1">
              <a:buFont typeface="Arial" charset="0"/>
              <a:buChar char="•"/>
            </a:pPr>
            <a:endParaRPr lang="ru-RU" sz="1300" dirty="0" smtClean="0">
              <a:solidFill>
                <a:schemeClr val="accent2">
                  <a:lumMod val="50000"/>
                </a:schemeClr>
              </a:solidFill>
              <a:latin typeface="+mn-lt"/>
              <a:ea typeface="Calibri"/>
            </a:endParaRPr>
          </a:p>
          <a:p>
            <a:pPr>
              <a:lnSpc>
                <a:spcPct val="115000"/>
              </a:lnSpc>
            </a:pP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Постановления </a:t>
            </a:r>
            <a:r>
              <a:rPr lang="ru-RU" sz="13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Правительства Кировской области</a:t>
            </a: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:</a:t>
            </a:r>
          </a:p>
          <a:p>
            <a:pPr marL="285750" indent="-285750">
              <a:lnSpc>
                <a:spcPct val="115000"/>
              </a:lnSpc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от 22.01.2013 № 192/11 «Об определении продавца и утверждении Положения о порядке продажи имущества, находящегося в собственности Кировской области»;</a:t>
            </a:r>
          </a:p>
          <a:p>
            <a:pPr marL="285750" indent="-285750">
              <a:lnSpc>
                <a:spcPct val="115000"/>
              </a:lnSpc>
              <a:buFont typeface="Arial" charset="0"/>
              <a:buChar char="•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от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30.06.2014 № 269/438 «Об утверждении Положения о порядке разработки и утверждения прогнозного плана (программы) приватизации государственного имущества Кировской области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»;</a:t>
            </a:r>
          </a:p>
          <a:p>
            <a:pPr marL="285750" indent="-285750">
              <a:lnSpc>
                <a:spcPct val="115000"/>
              </a:lnSpc>
              <a:buFont typeface="Arial" charset="0"/>
              <a:buChar char="•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от 30.12.2013 № 242/943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«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О Программе управления государственным имуществом   Кировской   области   на   2014  год   и   на  плановый  период 2015 – 2016 годов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»</a:t>
            </a:r>
          </a:p>
          <a:p>
            <a:pPr marL="285750" indent="-285750">
              <a:lnSpc>
                <a:spcPct val="115000"/>
              </a:lnSpc>
              <a:buFont typeface="Arial" charset="0"/>
              <a:buChar char="•"/>
            </a:pP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от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18.11.2014 № 10/131 «О прогнозном плане (программе) приватизации государственного имущества Кировской области на 2015 год и на период 2016-2017 годов»</a:t>
            </a:r>
            <a:endParaRPr lang="ru-RU" sz="1300" b="1" dirty="0">
              <a:solidFill>
                <a:schemeClr val="accent2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161540"/>
              </p:ext>
            </p:extLst>
          </p:nvPr>
        </p:nvGraphicFramePr>
        <p:xfrm>
          <a:off x="-153351" y="745825"/>
          <a:ext cx="4752528" cy="2952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033559"/>
              </p:ext>
            </p:extLst>
          </p:nvPr>
        </p:nvGraphicFramePr>
        <p:xfrm>
          <a:off x="-180528" y="3933825"/>
          <a:ext cx="4608512" cy="292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50" name="Объект 2"/>
          <p:cNvSpPr txBox="1">
            <a:spLocks/>
          </p:cNvSpPr>
          <p:nvPr/>
        </p:nvSpPr>
        <p:spPr bwMode="auto">
          <a:xfrm>
            <a:off x="2123728" y="745825"/>
            <a:ext cx="2592289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Доходы от продажи имущества,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Объект 2"/>
          <p:cNvSpPr txBox="1">
            <a:spLocks/>
          </p:cNvSpPr>
          <p:nvPr/>
        </p:nvSpPr>
        <p:spPr bwMode="auto">
          <a:xfrm>
            <a:off x="251520" y="4005064"/>
            <a:ext cx="2304256" cy="883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Доходы от продажи акций,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939800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Дивиденды по акциям, млн. рублей</a:t>
            </a:r>
            <a:endParaRPr lang="ru-RU" sz="2400" b="1" dirty="0">
              <a:solidFill>
                <a:srgbClr val="000066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8702784"/>
              </p:ext>
            </p:extLst>
          </p:nvPr>
        </p:nvGraphicFramePr>
        <p:xfrm>
          <a:off x="251520" y="1609344"/>
          <a:ext cx="439248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20072" y="1124744"/>
            <a:ext cx="3672408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Законы:</a:t>
            </a:r>
            <a:endParaRPr lang="ru-RU" sz="1300" b="1" dirty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208-ФЗ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«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Об акционерных обществах»;</a:t>
            </a:r>
          </a:p>
          <a:p>
            <a:pPr marL="285750" lvl="0" indent="-285750">
              <a:buFont typeface="Arial" charset="0"/>
              <a:buChar char="•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14-ФЗ «Об обществах с ограниченной ответственностью»;</a:t>
            </a:r>
          </a:p>
          <a:p>
            <a:pPr marL="285750" lvl="0" indent="-285750">
              <a:buFont typeface="Arial" charset="0"/>
              <a:buChar char="•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178-ФЗ «О приватизации государственного и муниципального имущества»;</a:t>
            </a:r>
          </a:p>
          <a:p>
            <a:pPr marL="285750" lvl="0" indent="-285750">
              <a:buFont typeface="Arial" charset="0"/>
              <a:buChar char="•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287-ЗО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«О порядке управления и распоряжения государственным имуществом Кировской области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»</a:t>
            </a:r>
          </a:p>
          <a:p>
            <a:pPr marL="285750" lvl="0" indent="-285750">
              <a:buFont typeface="Arial" charset="0"/>
              <a:buChar char="•"/>
            </a:pPr>
            <a:endParaRPr lang="ru-RU" sz="1300" dirty="0">
              <a:solidFill>
                <a:schemeClr val="accent2">
                  <a:lumMod val="50000"/>
                </a:schemeClr>
              </a:solidFill>
              <a:latin typeface="Times New Roman"/>
            </a:endParaRPr>
          </a:p>
          <a:p>
            <a:pPr lvl="0"/>
            <a:r>
              <a:rPr lang="ru-RU" sz="13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Постановления Правительства Кировской области</a:t>
            </a: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:</a:t>
            </a:r>
          </a:p>
          <a:p>
            <a:pPr marL="285750" lvl="0" indent="-285750"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от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31.03. 2014 г. № 256/234  «О трудовых отношениях  с руководителями кировских областных государственных унитарных предприятий, хозяйственных обществ, более 50% акций (долей) которых находится в собственности Кировской области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»;</a:t>
            </a:r>
          </a:p>
          <a:p>
            <a:pPr marL="285750" lvl="0" indent="-285750">
              <a:buFont typeface="Arial" charset="0"/>
              <a:buChar char="•"/>
            </a:pPr>
            <a:endParaRPr lang="ru-RU" sz="1300" dirty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26" y="5083538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Количество  хозяйственных обществ – 25 ед</a:t>
            </a:r>
            <a:r>
              <a:rPr lang="ru-RU" sz="1300" dirty="0" smtClean="0">
                <a:latin typeface="+mn-lt"/>
              </a:rPr>
              <a:t>., </a:t>
            </a:r>
          </a:p>
          <a:p>
            <a:r>
              <a:rPr lang="ru-RU" sz="1300" dirty="0" smtClean="0">
                <a:latin typeface="+mn-lt"/>
              </a:rPr>
              <a:t>в том числе со 100% участием Кировской </a:t>
            </a:r>
            <a:r>
              <a:rPr lang="ru-RU" sz="1300" smtClean="0">
                <a:latin typeface="+mn-lt"/>
              </a:rPr>
              <a:t>области – 10 ед</a:t>
            </a:r>
            <a:endParaRPr lang="ru-RU" sz="13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8664" y="5063425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Количество  хозяйственных обществ – 22 ед</a:t>
            </a:r>
            <a:r>
              <a:rPr lang="ru-RU" sz="1300" dirty="0" smtClean="0">
                <a:latin typeface="+mn-lt"/>
              </a:rPr>
              <a:t>., </a:t>
            </a:r>
          </a:p>
          <a:p>
            <a:r>
              <a:rPr lang="ru-RU" sz="1300" dirty="0" smtClean="0">
                <a:latin typeface="+mn-lt"/>
              </a:rPr>
              <a:t>в том числе со 100% участием Кировской области – 8 </a:t>
            </a:r>
            <a:r>
              <a:rPr lang="ru-RU" sz="1300" dirty="0" err="1" smtClean="0">
                <a:latin typeface="+mn-lt"/>
              </a:rPr>
              <a:t>ед</a:t>
            </a:r>
            <a:endParaRPr lang="ru-RU" sz="13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504056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Поступление </a:t>
            </a: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части чистой прибыли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ГУП</a:t>
            </a:r>
            <a:endParaRPr lang="ru-RU" sz="2000" b="1" dirty="0">
              <a:solidFill>
                <a:srgbClr val="000066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518942"/>
              </p:ext>
            </p:extLst>
          </p:nvPr>
        </p:nvGraphicFramePr>
        <p:xfrm>
          <a:off x="-252536" y="1700808"/>
          <a:ext cx="450907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2630" y="1379053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Доходы областного бюджета, </a:t>
            </a:r>
            <a:r>
              <a:rPr lang="ru-RU" b="1" dirty="0" err="1" smtClean="0">
                <a:solidFill>
                  <a:srgbClr val="C00000"/>
                </a:solidFill>
                <a:latin typeface="+mn-lt"/>
              </a:rPr>
              <a:t>млн.рублей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729113"/>
            <a:ext cx="4968552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Законы:</a:t>
            </a:r>
            <a:endParaRPr lang="ru-RU" sz="1300" b="1" dirty="0">
              <a:solidFill>
                <a:schemeClr val="accent2">
                  <a:lumMod val="50000"/>
                </a:schemeClr>
              </a:solidFill>
              <a:latin typeface="+mn-lt"/>
              <a:ea typeface="Calibri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161-ФЗ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«О государственных и муниципальных унитарных предприятиях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»;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287-ЗО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«О порядке управления и распоряжения государственным имуществом Кировской области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».</a:t>
            </a:r>
            <a:endParaRPr lang="ru-RU" sz="1300" dirty="0">
              <a:solidFill>
                <a:schemeClr val="accent2">
                  <a:lumMod val="50000"/>
                </a:schemeClr>
              </a:solidFill>
              <a:latin typeface="+mn-lt"/>
              <a:ea typeface="Calibri"/>
            </a:endParaRPr>
          </a:p>
          <a:p>
            <a:endParaRPr lang="ru-RU" sz="130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r>
              <a:rPr lang="ru-RU" sz="13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Постановления Правительства </a:t>
            </a: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Кировской области:</a:t>
            </a:r>
          </a:p>
          <a:p>
            <a:pPr marL="285750" indent="-285750">
              <a:spcAft>
                <a:spcPts val="0"/>
              </a:spcAft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Постановление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Правительства Кировской области от 05.11.2014 №8/108 «Об утверждении Порядка и сроков перечисления областными государственными унитарными предприятиями в областной бюджет части прибыли, остающейся в их распоряжении после уплаты налогов и иных обязательных платежей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»;</a:t>
            </a:r>
          </a:p>
          <a:p>
            <a:pPr marL="285750" indent="-285750">
              <a:spcAft>
                <a:spcPts val="0"/>
              </a:spcAft>
              <a:buFont typeface="Arial" charset="0"/>
              <a:buChar char="•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от 31.03. 2014 г. № 256/234  «О трудовых отношениях  с руководителями кировских областных государственных унитарных предприятий, хозяйственных обществ, более 50% акций (долей) которых находится в собственности Кировской области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»;</a:t>
            </a:r>
          </a:p>
          <a:p>
            <a:pPr marL="285750" indent="-285750">
              <a:spcAft>
                <a:spcPts val="0"/>
              </a:spcAft>
              <a:buFont typeface="Arial" charset="0"/>
              <a:buChar char="•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от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06.10.2014 № 3/31 «Об утверждении порядка составления, утверждения и установления показателей  планов (программ) финансово-хозяйственной деятельности предприятий Кировской области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»</a:t>
            </a:r>
          </a:p>
          <a:p>
            <a:pPr marL="285750" indent="-285750">
              <a:spcAft>
                <a:spcPts val="0"/>
              </a:spcAft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иные</a:t>
            </a:r>
          </a:p>
          <a:p>
            <a:pPr marL="285750" indent="-285750">
              <a:spcAft>
                <a:spcPts val="0"/>
              </a:spcAft>
              <a:buFont typeface="Arial" charset="0"/>
              <a:buChar char="•"/>
            </a:pPr>
            <a:endParaRPr lang="ru-RU" sz="1300" dirty="0">
              <a:solidFill>
                <a:schemeClr val="accent2">
                  <a:lumMod val="50000"/>
                </a:schemeClr>
              </a:solidFill>
              <a:latin typeface="+mn-lt"/>
              <a:ea typeface="Calibri"/>
              <a:cs typeface="Times New Roman"/>
            </a:endParaRPr>
          </a:p>
          <a:p>
            <a:r>
              <a:rPr lang="ru-RU" sz="13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Р</a:t>
            </a: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аспоряжение </a:t>
            </a:r>
            <a:r>
              <a:rPr lang="ru-RU" sz="13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департамента государственной собственности Кировской области </a:t>
            </a:r>
            <a:endParaRPr lang="ru-RU" sz="1300" b="1" dirty="0" smtClean="0">
              <a:solidFill>
                <a:schemeClr val="accent2">
                  <a:lumMod val="50000"/>
                </a:schemeClr>
              </a:solidFill>
              <a:latin typeface="+mn-lt"/>
              <a:ea typeface="Calibri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от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20.10.2014 № 04-893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«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Стандарт планирования  финансово-хозяйственной деятельности унитарных предприятий Кировской области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Calibri"/>
              </a:rPr>
              <a:t>»</a:t>
            </a: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endParaRPr lang="ru-RU" sz="1400" dirty="0">
              <a:latin typeface="+mn-lt"/>
            </a:endParaRPr>
          </a:p>
          <a:p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392" y="4941168"/>
            <a:ext cx="2376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Количество </a:t>
            </a:r>
          </a:p>
          <a:p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предприятий – 34 ед</a:t>
            </a:r>
            <a:r>
              <a:rPr lang="ru-RU" sz="1300" dirty="0" smtClean="0">
                <a:latin typeface="+mn-lt"/>
              </a:rPr>
              <a:t>.</a:t>
            </a:r>
            <a:endParaRPr lang="ru-RU" sz="13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0612" y="4941167"/>
            <a:ext cx="21719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Количество </a:t>
            </a:r>
          </a:p>
          <a:p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предприятий – 33 ед.</a:t>
            </a:r>
            <a:endParaRPr lang="ru-RU" sz="13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566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4178</TotalTime>
  <Words>1051</Words>
  <Application>Microsoft Office PowerPoint</Application>
  <PresentationFormat>Экран (4:3)</PresentationFormat>
  <Paragraphs>158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Управление государственным имуществом Кировской области</vt:lpstr>
      <vt:lpstr>Цели управления  государственным имуществом области  (ст. 5 Закона области от 06.10.2008 № 287-ЗО)</vt:lpstr>
      <vt:lpstr>Состав государственного имущества Кировской области  (по состоянию на 01.01.2015)</vt:lpstr>
      <vt:lpstr>Структура областных государственных учреждений</vt:lpstr>
      <vt:lpstr>Презентация PowerPoint</vt:lpstr>
      <vt:lpstr>Доходы от использования государственного имущества,  млн. рублей</vt:lpstr>
      <vt:lpstr>Доходы от продажи областного имущества</vt:lpstr>
      <vt:lpstr>Дивиденды по акциям, млн. рублей</vt:lpstr>
      <vt:lpstr>Поступление части чистой прибыли ГУП</vt:lpstr>
      <vt:lpstr>Доходы от аренды областного имущества, млн.рублей</vt:lpstr>
      <vt:lpstr>Доходы от управления земельными ресурсами, млн.рублей</vt:lpstr>
      <vt:lpstr>Доходы и расходы по управлению  государственным имуществом, млн. рублей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 Дудин</dc:creator>
  <cp:lastModifiedBy>Яна Страузова</cp:lastModifiedBy>
  <cp:revision>345</cp:revision>
  <cp:lastPrinted>2013-10-10T09:10:13Z</cp:lastPrinted>
  <dcterms:created xsi:type="dcterms:W3CDTF">2009-10-06T06:11:35Z</dcterms:created>
  <dcterms:modified xsi:type="dcterms:W3CDTF">2015-01-30T12:04:40Z</dcterms:modified>
</cp:coreProperties>
</file>